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71" r:id="rId8"/>
    <p:sldId id="272" r:id="rId9"/>
    <p:sldId id="266" r:id="rId10"/>
    <p:sldId id="281" r:id="rId11"/>
    <p:sldId id="275" r:id="rId12"/>
    <p:sldId id="282" r:id="rId13"/>
    <p:sldId id="276" r:id="rId14"/>
    <p:sldId id="277" r:id="rId15"/>
    <p:sldId id="278" r:id="rId16"/>
    <p:sldId id="273" r:id="rId17"/>
    <p:sldId id="279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1" r:id="rId26"/>
    <p:sldId id="292" r:id="rId27"/>
    <p:sldId id="293" r:id="rId28"/>
    <p:sldId id="294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31.12.2019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31.12.2019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31.12.2019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31.12.2019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31.12.2019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31.12.2019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31.12.2019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5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799" y="2924944"/>
            <a:ext cx="7772400" cy="276616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DYNED NASIL İNDİRİLİR?</a:t>
            </a:r>
            <a:br>
              <a:rPr lang="tr-TR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tr-TR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tr-TR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tr-TR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NASIL KULLANILIR?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utoShape 2" descr="DYNED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0919"/>
            <a:ext cx="2143125" cy="21431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218"/>
            <a:ext cx="3960207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73381"/>
      </p:ext>
    </p:extLst>
  </p:cSld>
  <p:clrMapOvr>
    <a:masterClrMapping/>
  </p:clrMapOvr>
  <p:transition advClick="0" advTm="10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ndart\Downloads\Screenshot_2017-12-30-11-22-18_re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9144000" cy="5801841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39552" y="4705713"/>
            <a:ext cx="835292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sz="2400" dirty="0" smtClean="0">
              <a:latin typeface="+mj-lt"/>
            </a:endParaRPr>
          </a:p>
          <a:p>
            <a:r>
              <a:rPr lang="tr-TR" sz="2400" dirty="0" smtClean="0">
                <a:latin typeface="+mj-lt"/>
              </a:rPr>
              <a:t>YİNE TURKEY SERVER’I SEÇİLMELİ.EĞER TURKEY SEÇMEZ İSEK GİRİŞ YAPAMAYIZ.YANLIŞ SEÇİM YAPINCA YUKARDA BULUNAN TEKERLEK SEMBOLÜNE TIKLAYARAK ÜLKEYİ DEĞİŞTİREBİLİRSİNİZ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14731" y="1484782"/>
            <a:ext cx="720080" cy="6170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" name="Düz Ok Bağlayıcısı 3"/>
          <p:cNvCxnSpPr/>
          <p:nvPr/>
        </p:nvCxnSpPr>
        <p:spPr>
          <a:xfrm flipH="1" flipV="1">
            <a:off x="6234811" y="1947022"/>
            <a:ext cx="1289517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9126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7041" r="17041"/>
          <a:stretch>
            <a:fillRect/>
          </a:stretch>
        </p:blipFill>
        <p:spPr bwMode="auto">
          <a:xfrm>
            <a:off x="-6358" y="525863"/>
            <a:ext cx="482332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4572000" y="525863"/>
            <a:ext cx="4394581" cy="53553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b="1" dirty="0" smtClean="0"/>
          </a:p>
          <a:p>
            <a:r>
              <a:rPr lang="tr-TR" b="1" dirty="0" smtClean="0"/>
              <a:t>İLK GİRİŞTE  SADECE PLACEMENT TEST</a:t>
            </a:r>
          </a:p>
          <a:p>
            <a:r>
              <a:rPr lang="tr-TR" b="1" dirty="0" smtClean="0"/>
              <a:t>AÇIKTIR.</a:t>
            </a:r>
          </a:p>
          <a:p>
            <a:endParaRPr lang="tr-TR" b="1" dirty="0" smtClean="0"/>
          </a:p>
          <a:p>
            <a:r>
              <a:rPr lang="tr-TR" b="1" dirty="0" smtClean="0"/>
              <a:t>BUNU  ÇÖZDÜĞÜNÜZDE SİSTEM SİZİN İNGİLİZCE DÜZEYİNİZİ BELİRLEYEREK SİZİN SEVİYENİZE UYGUN YAZILIMI AÇACAKTIR.</a:t>
            </a:r>
          </a:p>
          <a:p>
            <a:endParaRPr lang="tr-TR" b="1" dirty="0" smtClean="0"/>
          </a:p>
          <a:p>
            <a:r>
              <a:rPr lang="tr-TR" b="1" dirty="0" smtClean="0"/>
              <a:t>EĞER Kİ PLACEMENT TESTİN ÖNÜNDE </a:t>
            </a:r>
          </a:p>
          <a:p>
            <a:r>
              <a:rPr lang="tr-TR" b="1" dirty="0" smtClean="0"/>
              <a:t>KİLİT VAR İSE  TESTİN KİLİDİ ÖĞRETMEN TARAFINDAN</a:t>
            </a:r>
            <a:r>
              <a:rPr lang="tr-TR" b="1" dirty="0"/>
              <a:t> </a:t>
            </a:r>
            <a:r>
              <a:rPr lang="tr-TR" b="1" dirty="0" smtClean="0"/>
              <a:t>AÇILMAMIŞ DEMEKTİR.</a:t>
            </a:r>
          </a:p>
          <a:p>
            <a:r>
              <a:rPr lang="tr-TR" b="1" dirty="0" smtClean="0"/>
              <a:t>ÖĞRETMENİNİZE BAŞVURUNUZ.</a:t>
            </a:r>
          </a:p>
          <a:p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TESTİ ÇÖZMEK İÇİN ÖNCELİKLE YÜKLEMELİSİNİZ.YÜKLEME İLK ETAPTA UZUN SÜREBİLECEĞİ İÇİN WİFİ  İLE YÜKLENMESİ TAVSİYE EDİLİR.</a:t>
            </a:r>
          </a:p>
          <a:p>
            <a:endParaRPr lang="tr-TR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20062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+</a:t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/>
              <a:t>,</a:t>
            </a:r>
            <a:endParaRPr lang="tr-TR" dirty="0"/>
          </a:p>
        </p:txBody>
      </p:sp>
      <p:sp>
        <p:nvSpPr>
          <p:cNvPr id="2" name="1 Resim Yer Tutucusu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9" name="Picture 3" descr="C:\Users\Stndart\Downloads\Screenshot_2018-01-01-15-19-15.jpg"/>
          <p:cNvPicPr>
            <a:picLocks noChangeAspect="1" noChangeArrowheads="1"/>
          </p:cNvPicPr>
          <p:nvPr/>
        </p:nvPicPr>
        <p:blipFill rotWithShape="1">
          <a:blip r:embed="rId2"/>
          <a:srcRect r="12089"/>
          <a:stretch/>
        </p:blipFill>
        <p:spPr bwMode="auto">
          <a:xfrm>
            <a:off x="1096233" y="33959"/>
            <a:ext cx="8038531" cy="6507342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251520" y="1025472"/>
            <a:ext cx="4392488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+mj-lt"/>
              </a:rPr>
              <a:t>CEP TELEFONU VEYA TABLETTEN GİRDİĞİNİZDE İLK GİRİŞTE YİNE SADECE PLACEMENT TEST KİLİDİ AÇIK OLMALI.</a:t>
            </a:r>
          </a:p>
          <a:p>
            <a:endParaRPr lang="tr-TR" sz="2400" b="1" dirty="0" smtClean="0">
              <a:latin typeface="+mj-lt"/>
            </a:endParaRPr>
          </a:p>
          <a:p>
            <a:r>
              <a:rPr lang="tr-TR" sz="2400" b="1" dirty="0" smtClean="0">
                <a:latin typeface="+mj-lt"/>
              </a:rPr>
              <a:t>ANCAK BURDA DİREK TIKLADIĞINIZDA TESTE GİREMEZSİNİZ.</a:t>
            </a:r>
          </a:p>
          <a:p>
            <a:endParaRPr lang="tr-TR" sz="2400" b="1" dirty="0" smtClean="0">
              <a:latin typeface="+mj-lt"/>
            </a:endParaRPr>
          </a:p>
          <a:p>
            <a:r>
              <a:rPr lang="tr-TR" sz="2400" b="1" dirty="0" smtClean="0">
                <a:latin typeface="+mj-lt"/>
              </a:rPr>
              <a:t>PARMAĞINIZI YAZILIMIN ÜSTÜNE BASILI TUTMALI VE YÜKLEMELİSİNİZ.</a:t>
            </a:r>
            <a:endParaRPr lang="tr-TR" sz="2400" b="1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40252" y="883542"/>
            <a:ext cx="1656184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 descr="C:\Users\EsraYUCEER\AppData\Local\Microsoft\Windows\INetCache\IE\EAEGXTQA\hand-309924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81" y="2733631"/>
            <a:ext cx="1311292" cy="16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25286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/>
          <a:srcRect l="14649" t="3411" r="14306"/>
          <a:stretch/>
        </p:blipFill>
        <p:spPr bwMode="auto">
          <a:xfrm>
            <a:off x="1259632" y="43397"/>
            <a:ext cx="6336704" cy="552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027" y="4077072"/>
            <a:ext cx="91440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+mj-lt"/>
              </a:rPr>
              <a:t>PLACEMENT TEST NORMALDE 2 AŞAMADIR.</a:t>
            </a:r>
          </a:p>
          <a:p>
            <a:r>
              <a:rPr lang="tr-TR" sz="2000" b="1" dirty="0" smtClean="0">
                <a:latin typeface="+mj-lt"/>
              </a:rPr>
              <a:t>SİSTEME İLK GİRİŞTE  ÖNCE PRACTİCE TEST ÇÖZÜLÜR.BURDA 8 ADET SORU VARDIR.</a:t>
            </a:r>
          </a:p>
          <a:p>
            <a:endParaRPr lang="tr-TR" sz="2000" b="1" dirty="0" smtClean="0">
              <a:latin typeface="+mj-lt"/>
            </a:endParaRPr>
          </a:p>
          <a:p>
            <a:r>
              <a:rPr lang="tr-TR" sz="2000" b="1" dirty="0" smtClean="0">
                <a:latin typeface="+mj-lt"/>
              </a:rPr>
              <a:t>SONRASINDA PART 1 AÇILIR..ÖNEMLİ OLAN BU TEST BİTMEDEN ÇARPIDAN ÇIKMAMALIDIR.TEST BİTİNCE GERİ TUŞU İLE BAŞA DÖNMELİDİR.</a:t>
            </a:r>
          </a:p>
          <a:p>
            <a:endParaRPr lang="tr-TR" sz="2000" b="1" dirty="0" smtClean="0">
              <a:latin typeface="+mj-lt"/>
            </a:endParaRPr>
          </a:p>
          <a:p>
            <a:r>
              <a:rPr lang="tr-TR" sz="2000" b="1" dirty="0" smtClean="0">
                <a:latin typeface="+mj-lt"/>
              </a:rPr>
              <a:t>EĞER PART 1 DEN 1.2 PUAN VE ÜSTÜ ALIRSANIZ PART 2 DE AÇILIR.</a:t>
            </a:r>
          </a:p>
          <a:p>
            <a:r>
              <a:rPr lang="tr-TR" sz="2000" b="1" dirty="0" smtClean="0">
                <a:latin typeface="+mj-lt"/>
              </a:rPr>
              <a:t>O ZAMAN BU TESTİ DE YAPMALISINIZ.AKSİ TAKDİRDE YAZILIMLARIN KİLİDİ AÇILMAZ</a:t>
            </a:r>
            <a:r>
              <a:rPr lang="tr-TR" sz="2000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tr-TR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5980695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/>
          <a:srcRect l="15036" t="1927" r="15851" b="2551"/>
          <a:stretch/>
        </p:blipFill>
        <p:spPr bwMode="auto">
          <a:xfrm>
            <a:off x="0" y="395785"/>
            <a:ext cx="5773004" cy="545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5644458" y="1988840"/>
            <a:ext cx="3479516" cy="258532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omic Sans MS" pitchFamily="66" charset="0"/>
              </a:rPr>
              <a:t>TEST BİTİNCE BU EKRANI GÖRECEKSİNİZ.</a:t>
            </a:r>
          </a:p>
          <a:p>
            <a:endParaRPr lang="tr-TR" b="1" dirty="0" smtClean="0">
              <a:latin typeface="Comic Sans MS" pitchFamily="66" charset="0"/>
            </a:endParaRPr>
          </a:p>
          <a:p>
            <a:r>
              <a:rPr lang="tr-TR" b="1" dirty="0" smtClean="0">
                <a:latin typeface="Comic Sans MS" pitchFamily="66" charset="0"/>
              </a:rPr>
              <a:t>BURADA ALDIĞINIZ PUAN VE HANGİ YAZILIMA ÇALIŞACAĞINIZ YAZAR.</a:t>
            </a:r>
          </a:p>
          <a:p>
            <a:endParaRPr lang="tr-TR" b="1" dirty="0">
              <a:latin typeface="Comic Sans MS" pitchFamily="66" charset="0"/>
            </a:endParaRPr>
          </a:p>
          <a:p>
            <a:r>
              <a:rPr lang="tr-TR" b="1" dirty="0" smtClean="0">
                <a:latin typeface="Comic Sans MS" pitchFamily="66" charset="0"/>
              </a:rPr>
              <a:t>İLGİLİ YAZILIMI İNDİRMENİZ YETERLİDİR. 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47664" y="2060848"/>
            <a:ext cx="864096" cy="6666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27584" y="3125338"/>
            <a:ext cx="3600400" cy="735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585207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2" name="Resim Yer Tutucusu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 l="18506" t="3750" r="17773" b="15000"/>
          <a:stretch>
            <a:fillRect/>
          </a:stretch>
        </p:blipFill>
        <p:spPr bwMode="auto">
          <a:xfrm>
            <a:off x="837794" y="785794"/>
            <a:ext cx="7272807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513757" y="476672"/>
            <a:ext cx="7920880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ALDIĞIZ  PUANA GÖRE  UYGUN YAZILIM AÇILIR.YAZILIMI YÜKLEDİKTEN SONRA  SİSTEM  BİR DE MASTERY TESTE ALIR.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MASTERY TEST O YAZILIMIN HANGİ ÜNİTESİNDEN BAŞLAYACAĞINIZI TESPİT EDER. O YÜZDEN ÇÖZERKEN DİKKATLİ OLMALISINIZ.</a:t>
            </a:r>
          </a:p>
        </p:txBody>
      </p:sp>
    </p:spTree>
    <p:extLst>
      <p:ext uri="{BB962C8B-B14F-4D97-AF65-F5344CB8AC3E}">
        <p14:creationId xmlns:p14="http://schemas.microsoft.com/office/powerpoint/2010/main" val="713310590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15228" t="2321" r="15350"/>
          <a:stretch/>
        </p:blipFill>
        <p:spPr bwMode="auto">
          <a:xfrm>
            <a:off x="29884" y="0"/>
            <a:ext cx="91141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Metin kutusu 5"/>
          <p:cNvSpPr txBox="1"/>
          <p:nvPr/>
        </p:nvSpPr>
        <p:spPr>
          <a:xfrm>
            <a:off x="1691680" y="476672"/>
            <a:ext cx="508771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ALDIĞINIZ PUANA GÖRE SEVİYENİZE UYGUN ÜNİTELER AÇILIR.O YÜZDEN HERKESE FARKLI ÜNİTELER AÇILABİLİR.BURDA SORUN YOKTUR.EN BAŞTAN BAŞLAYACAKSINIZ DİYE BİR DURUM SÖZ KONUSU DEĞİLDİR.</a:t>
            </a:r>
          </a:p>
          <a:p>
            <a:r>
              <a:rPr lang="tr-TR" sz="2000" dirty="0" smtClean="0"/>
              <a:t>ARTIK ÇALIŞMAYA HAZIRSINIZ.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718503912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Resim Yer Tutucusu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/>
          <a:srcRect l="15381" t="2388" r="15038" b="2289"/>
          <a:stretch/>
        </p:blipFill>
        <p:spPr bwMode="auto">
          <a:xfrm>
            <a:off x="5592" y="0"/>
            <a:ext cx="91384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6133451" y="2185143"/>
            <a:ext cx="2840400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HER ÜNİTE 5 ANA BÖLÜMDEN  OLUŞUR.</a:t>
            </a:r>
          </a:p>
          <a:p>
            <a:r>
              <a:rPr lang="tr-TR" b="1" dirty="0" smtClean="0"/>
              <a:t>HER BİR BÖLÜMÜN DE ALT BÖLÜMLERİ VARDIR.</a:t>
            </a:r>
          </a:p>
          <a:p>
            <a:endParaRPr lang="tr-TR" b="1" dirty="0" smtClean="0"/>
          </a:p>
          <a:p>
            <a:r>
              <a:rPr lang="tr-TR" b="1" dirty="0" smtClean="0"/>
              <a:t>HER BÖLÜME </a:t>
            </a:r>
          </a:p>
          <a:p>
            <a:r>
              <a:rPr lang="tr-TR" b="1" dirty="0" smtClean="0"/>
              <a:t>EŞİT ORANDA  ÇALIŞMALISINIZ.</a:t>
            </a:r>
          </a:p>
          <a:p>
            <a:endParaRPr lang="tr-TR" b="1" dirty="0" smtClean="0"/>
          </a:p>
          <a:p>
            <a:r>
              <a:rPr lang="tr-T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ÇALIŞMANIZ  BİTTİKTEN SONRA ÇARPIDAN ÇIKMAMALI,</a:t>
            </a:r>
          </a:p>
          <a:p>
            <a:r>
              <a:rPr lang="tr-T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GERİ TUŞU İLE ÇIKMALISINIZ.</a:t>
            </a:r>
            <a:endParaRPr lang="tr-T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223060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71600" y="1412776"/>
            <a:ext cx="727280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dirty="0">
                <a:solidFill>
                  <a:srgbClr val="FF0000"/>
                </a:solidFill>
                <a:latin typeface="Arial Black" panose="020B0A04020102020204" pitchFamily="34" charset="0"/>
              </a:rPr>
              <a:t>NASIL ÇALIŞMALIYIZ?</a:t>
            </a:r>
          </a:p>
          <a:p>
            <a:pPr algn="ctr"/>
            <a:endParaRPr lang="tr-TR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5400" dirty="0">
                <a:solidFill>
                  <a:srgbClr val="FF0000"/>
                </a:solidFill>
                <a:latin typeface="Arial Black" panose="020B0A04020102020204" pitchFamily="34" charset="0"/>
              </a:rPr>
              <a:t>PUANIMIZI NASIL ARTIRMALIYIZ?</a:t>
            </a:r>
          </a:p>
        </p:txBody>
      </p:sp>
    </p:spTree>
    <p:extLst>
      <p:ext uri="{BB962C8B-B14F-4D97-AF65-F5344CB8AC3E}">
        <p14:creationId xmlns:p14="http://schemas.microsoft.com/office/powerpoint/2010/main" val="1112615376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t="2118" r="18708" b="8666"/>
          <a:stretch/>
        </p:blipFill>
        <p:spPr bwMode="auto">
          <a:xfrm>
            <a:off x="0" y="47767"/>
            <a:ext cx="9144000" cy="669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Ok Bağlayıcısı 3"/>
          <p:cNvCxnSpPr/>
          <p:nvPr/>
        </p:nvCxnSpPr>
        <p:spPr>
          <a:xfrm flipV="1">
            <a:off x="4860032" y="5013176"/>
            <a:ext cx="936104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5652120" y="4581128"/>
            <a:ext cx="184518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Durdurma Tuşu</a:t>
            </a:r>
            <a:endParaRPr lang="tr-TR" dirty="0"/>
          </a:p>
        </p:txBody>
      </p:sp>
      <p:cxnSp>
        <p:nvCxnSpPr>
          <p:cNvPr id="8" name="Düz Ok Bağlayıcısı 7"/>
          <p:cNvCxnSpPr>
            <a:endCxn id="11" idx="2"/>
          </p:cNvCxnSpPr>
          <p:nvPr/>
        </p:nvCxnSpPr>
        <p:spPr>
          <a:xfrm flipH="1" flipV="1">
            <a:off x="4150899" y="5174114"/>
            <a:ext cx="69445" cy="10631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3441766" y="4804782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Tekrar  Tuşu</a:t>
            </a:r>
            <a:endParaRPr lang="tr-TR" dirty="0"/>
          </a:p>
        </p:txBody>
      </p:sp>
      <p:cxnSp>
        <p:nvCxnSpPr>
          <p:cNvPr id="13" name="Düz Ok Bağlayıcısı 12"/>
          <p:cNvCxnSpPr/>
          <p:nvPr/>
        </p:nvCxnSpPr>
        <p:spPr>
          <a:xfrm flipV="1">
            <a:off x="2775992" y="4581128"/>
            <a:ext cx="0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2161734" y="4211796"/>
            <a:ext cx="15461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Kulaklık  Tuşu</a:t>
            </a:r>
            <a:endParaRPr lang="tr-TR" dirty="0"/>
          </a:p>
        </p:txBody>
      </p:sp>
      <p:cxnSp>
        <p:nvCxnSpPr>
          <p:cNvPr id="17" name="Düz Ok Bağlayıcısı 16"/>
          <p:cNvCxnSpPr/>
          <p:nvPr/>
        </p:nvCxnSpPr>
        <p:spPr>
          <a:xfrm flipH="1" flipV="1">
            <a:off x="1331640" y="5174114"/>
            <a:ext cx="652264" cy="10631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437734" y="4765794"/>
            <a:ext cx="15461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Mikrofon Tuşu</a:t>
            </a:r>
            <a:endParaRPr lang="tr-TR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7497308" y="5336381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Çeviri Tuşu</a:t>
            </a:r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5830970" y="5440578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Altyazı  Tuşu</a:t>
            </a:r>
            <a:endParaRPr lang="tr-TR" dirty="0"/>
          </a:p>
        </p:txBody>
      </p:sp>
      <p:sp>
        <p:nvSpPr>
          <p:cNvPr id="22" name="Oval 21"/>
          <p:cNvSpPr/>
          <p:nvPr/>
        </p:nvSpPr>
        <p:spPr>
          <a:xfrm>
            <a:off x="1820149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Oval 25"/>
          <p:cNvSpPr/>
          <p:nvPr/>
        </p:nvSpPr>
        <p:spPr>
          <a:xfrm>
            <a:off x="2468957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/>
          <p:cNvSpPr/>
          <p:nvPr/>
        </p:nvSpPr>
        <p:spPr>
          <a:xfrm>
            <a:off x="3990143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val 27"/>
          <p:cNvSpPr/>
          <p:nvPr/>
        </p:nvSpPr>
        <p:spPr>
          <a:xfrm>
            <a:off x="4609131" y="6099284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Oval 28"/>
          <p:cNvSpPr/>
          <p:nvPr/>
        </p:nvSpPr>
        <p:spPr>
          <a:xfrm>
            <a:off x="6084168" y="6193688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Oval 29"/>
          <p:cNvSpPr/>
          <p:nvPr/>
        </p:nvSpPr>
        <p:spPr>
          <a:xfrm>
            <a:off x="6827393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1" name="Düz Ok Bağlayıcısı 30"/>
          <p:cNvCxnSpPr/>
          <p:nvPr/>
        </p:nvCxnSpPr>
        <p:spPr>
          <a:xfrm flipH="1" flipV="1">
            <a:off x="6321760" y="5705714"/>
            <a:ext cx="34720" cy="4879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 flipV="1">
            <a:off x="7134428" y="5705714"/>
            <a:ext cx="677933" cy="5315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etin kutusu 34"/>
          <p:cNvSpPr txBox="1"/>
          <p:nvPr/>
        </p:nvSpPr>
        <p:spPr>
          <a:xfrm>
            <a:off x="2349860" y="260648"/>
            <a:ext cx="6794140" cy="230832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Cümleyi dinledikten sonra  durdurma tuşu ile konuşmayı durdurun.</a:t>
            </a:r>
          </a:p>
          <a:p>
            <a:r>
              <a:rPr lang="tr-TR" dirty="0" smtClean="0"/>
              <a:t>Tekrar tuşu ile cümleyi 2 kere daha dinleyin.</a:t>
            </a:r>
          </a:p>
          <a:p>
            <a:r>
              <a:rPr lang="tr-TR" dirty="0" smtClean="0"/>
              <a:t>Mikrofon tuşuna basarak duyduğunuz cümleyi kendiniz söyleyerek ses kaydı yapın.</a:t>
            </a:r>
          </a:p>
          <a:p>
            <a:r>
              <a:rPr lang="tr-TR" dirty="0" smtClean="0"/>
              <a:t>Kulaklık tuşu ile kendi sesinizi dinleyin.</a:t>
            </a:r>
          </a:p>
          <a:p>
            <a:r>
              <a:rPr lang="tr-TR" dirty="0" smtClean="0"/>
              <a:t>Daha sonra tekrar tuşu ile kendi sesiniz ile orijinal cümleyi karşılaştırın.</a:t>
            </a:r>
          </a:p>
          <a:p>
            <a:r>
              <a:rPr lang="tr-TR" dirty="0" smtClean="0"/>
              <a:t>Daha sonra durdurma tuşuna tekrar basarak bir sonraki cümleye geçin.</a:t>
            </a:r>
          </a:p>
          <a:p>
            <a:r>
              <a:rPr lang="tr-TR" dirty="0" smtClean="0"/>
              <a:t>Altyazı ve çeviri tuşlarını kullanmamaya çalışın.</a:t>
            </a:r>
          </a:p>
        </p:txBody>
      </p:sp>
    </p:spTree>
    <p:extLst>
      <p:ext uri="{BB962C8B-B14F-4D97-AF65-F5344CB8AC3E}">
        <p14:creationId xmlns:p14="http://schemas.microsoft.com/office/powerpoint/2010/main" val="2218078912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34" b="5199"/>
          <a:stretch/>
        </p:blipFill>
        <p:spPr bwMode="auto">
          <a:xfrm>
            <a:off x="-33892" y="116631"/>
            <a:ext cx="9177892" cy="646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12160" y="1754232"/>
            <a:ext cx="2808312" cy="20313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Google arama sayfasına  </a:t>
            </a:r>
            <a:r>
              <a:rPr lang="tr-T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dyned</a:t>
            </a:r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indir  </a:t>
            </a:r>
            <a:r>
              <a:rPr lang="tr-TR" dirty="0" smtClean="0"/>
              <a:t>yazalım.</a:t>
            </a:r>
          </a:p>
          <a:p>
            <a:endParaRPr lang="tr-TR" dirty="0"/>
          </a:p>
          <a:p>
            <a:r>
              <a:rPr lang="tr-TR" dirty="0" smtClean="0"/>
              <a:t>En üstte çıkan 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web2  </a:t>
            </a:r>
            <a:r>
              <a:rPr lang="tr-TR" dirty="0" smtClean="0"/>
              <a:t>ile başlayan linke tıklayalım.</a:t>
            </a:r>
          </a:p>
          <a:p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 flipH="1" flipV="1">
            <a:off x="2483768" y="1052736"/>
            <a:ext cx="3528392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>
            <a:off x="3491880" y="2069232"/>
            <a:ext cx="2520280" cy="279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131962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6"/>
          <a:stretch/>
        </p:blipFill>
        <p:spPr>
          <a:xfrm>
            <a:off x="107504" y="184245"/>
            <a:ext cx="4846320" cy="667375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076056" y="692696"/>
            <a:ext cx="4052671" cy="5632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Bu kurallara göre çalıştığınız zaman puanınız hızla yükselir.</a:t>
            </a:r>
          </a:p>
          <a:p>
            <a:r>
              <a:rPr lang="tr-TR" sz="2400" dirty="0" smtClean="0"/>
              <a:t>Ayrıca bu tekrar etme ve ses kaydetme işlemi sıkıcı ve karışık gibi görünse de sizin kelimeleri doğru </a:t>
            </a:r>
            <a:r>
              <a:rPr lang="tr-TR" sz="2400" dirty="0" err="1" smtClean="0"/>
              <a:t>söyleyebilmeniz,dinlediğinizi</a:t>
            </a:r>
            <a:r>
              <a:rPr lang="tr-TR" sz="2400" dirty="0" smtClean="0"/>
              <a:t> daha kolay anlayabilmeniz içindir.</a:t>
            </a:r>
          </a:p>
          <a:p>
            <a:endParaRPr lang="tr-TR" sz="2400" dirty="0" smtClean="0"/>
          </a:p>
          <a:p>
            <a:r>
              <a:rPr lang="tr-TR" sz="2400" dirty="0" smtClean="0"/>
              <a:t>Tekrar </a:t>
            </a:r>
            <a:r>
              <a:rPr lang="tr-TR" sz="2400" dirty="0" err="1" smtClean="0"/>
              <a:t>tuşu,mikrofon</a:t>
            </a:r>
            <a:r>
              <a:rPr lang="tr-TR" sz="2400" dirty="0" smtClean="0"/>
              <a:t> ve </a:t>
            </a:r>
            <a:r>
              <a:rPr lang="tr-TR" sz="2400" dirty="0" err="1" smtClean="0"/>
              <a:t>kulaklıktuşlarının</a:t>
            </a:r>
            <a:r>
              <a:rPr lang="tr-TR" sz="2400" dirty="0" smtClean="0"/>
              <a:t> doğru kullanımı  her biri için +2 puan kazandırır.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98826943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83568" y="620688"/>
            <a:ext cx="7919540" cy="480131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En kolay ve puan kazandıran çalışma süresi yöntemi </a:t>
            </a:r>
            <a:r>
              <a:rPr lang="tr-TR" dirty="0" err="1" smtClean="0"/>
              <a:t>hergün</a:t>
            </a:r>
            <a:r>
              <a:rPr lang="tr-TR" dirty="0" smtClean="0"/>
              <a:t> en az 15 </a:t>
            </a:r>
            <a:r>
              <a:rPr lang="tr-TR" dirty="0" err="1" smtClean="0"/>
              <a:t>dk</a:t>
            </a:r>
            <a:r>
              <a:rPr lang="tr-TR" dirty="0" smtClean="0"/>
              <a:t> çalışmaktır.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Haftada en az 1,5 saat çalışırsanız +2 puan</a:t>
            </a:r>
          </a:p>
          <a:p>
            <a:r>
              <a:rPr lang="tr-TR" dirty="0" smtClean="0"/>
              <a:t>Haftada en az  2,5 saat çalışırsanız+3 puan</a:t>
            </a:r>
          </a:p>
          <a:p>
            <a:endParaRPr lang="tr-TR" dirty="0"/>
          </a:p>
          <a:p>
            <a:r>
              <a:rPr lang="tr-TR" dirty="0" err="1" smtClean="0"/>
              <a:t>Burda</a:t>
            </a:r>
            <a:r>
              <a:rPr lang="tr-TR" dirty="0" smtClean="0"/>
              <a:t> önemli olan </a:t>
            </a:r>
            <a:r>
              <a:rPr lang="tr-TR" b="1" u="sng" dirty="0" smtClean="0"/>
              <a:t>sık sık ve düzenli </a:t>
            </a:r>
            <a:r>
              <a:rPr lang="tr-TR" dirty="0" smtClean="0"/>
              <a:t>çalışmaktır.</a:t>
            </a:r>
          </a:p>
          <a:p>
            <a:r>
              <a:rPr lang="tr-TR" dirty="0" smtClean="0"/>
              <a:t>Bir günde 1,5 saat çalışmanızın  hiç bir anlamı yoktur.</a:t>
            </a:r>
          </a:p>
          <a:p>
            <a:r>
              <a:rPr lang="tr-TR" dirty="0" smtClean="0"/>
              <a:t>2 gün üst üste </a:t>
            </a:r>
            <a:r>
              <a:rPr lang="tr-TR" dirty="0" err="1" smtClean="0"/>
              <a:t>DynEd’e</a:t>
            </a:r>
            <a:r>
              <a:rPr lang="tr-TR" dirty="0" smtClean="0"/>
              <a:t> giriş yapmaz iseniz puanınız düşer.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	    Günde 15  </a:t>
            </a:r>
            <a:r>
              <a:rPr lang="tr-TR" dirty="0" err="1" smtClean="0"/>
              <a:t>dk</a:t>
            </a:r>
            <a:r>
              <a:rPr lang="tr-TR" dirty="0" smtClean="0"/>
              <a:t> çalışarak +2puan alabilirsiniz.</a:t>
            </a:r>
          </a:p>
          <a:p>
            <a:r>
              <a:rPr lang="tr-TR" dirty="0" smtClean="0"/>
              <a:t>	    Günde 25 </a:t>
            </a:r>
            <a:r>
              <a:rPr lang="tr-TR" dirty="0" err="1" smtClean="0"/>
              <a:t>dk</a:t>
            </a:r>
            <a:r>
              <a:rPr lang="tr-TR" dirty="0" smtClean="0"/>
              <a:t> çalışarak +3 puan kazanabilirsiniz.</a:t>
            </a:r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3" name="Dikdörtgen 2"/>
          <p:cNvSpPr/>
          <p:nvPr/>
        </p:nvSpPr>
        <p:spPr>
          <a:xfrm>
            <a:off x="1333194" y="4005064"/>
            <a:ext cx="5760640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8809664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83568" y="1052736"/>
            <a:ext cx="7646580" cy="452431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pPr algn="ctr"/>
            <a:r>
              <a:rPr lang="tr-TR" dirty="0" smtClean="0"/>
              <a:t>Haftada en az 3 gün çalışırsanız +2 puan</a:t>
            </a:r>
          </a:p>
          <a:p>
            <a:pPr algn="ctr"/>
            <a:r>
              <a:rPr lang="tr-TR" dirty="0" smtClean="0"/>
              <a:t>Haftada en az  4 gün  çalışırsanız+3 puan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r>
              <a:rPr lang="tr-TR" b="1" u="sng" dirty="0" smtClean="0"/>
              <a:t>3 günden az çalışırsanız -2 puan alırsınız.</a:t>
            </a:r>
          </a:p>
          <a:p>
            <a:endParaRPr lang="tr-TR" dirty="0"/>
          </a:p>
          <a:p>
            <a:r>
              <a:rPr lang="tr-TR" dirty="0" err="1" smtClean="0"/>
              <a:t>Burda</a:t>
            </a:r>
            <a:r>
              <a:rPr lang="tr-TR" dirty="0" smtClean="0"/>
              <a:t> önemli olan </a:t>
            </a:r>
            <a:r>
              <a:rPr lang="tr-TR" b="1" u="sng" dirty="0" smtClean="0"/>
              <a:t>sık sık ve düzenli </a:t>
            </a:r>
            <a:r>
              <a:rPr lang="tr-TR" dirty="0" smtClean="0"/>
              <a:t>çalışmaktır.</a:t>
            </a:r>
          </a:p>
          <a:p>
            <a:endParaRPr lang="tr-TR" dirty="0" smtClean="0"/>
          </a:p>
          <a:p>
            <a:r>
              <a:rPr lang="tr-TR" dirty="0" smtClean="0"/>
              <a:t>Kısacası sık sık sisteme girmeniz size artı puan kazandıracaktır.</a:t>
            </a:r>
          </a:p>
          <a:p>
            <a:r>
              <a:rPr lang="tr-TR" dirty="0" smtClean="0"/>
              <a:t>Çünkü sık sık tekrar ettiğimiz bilgiler daha kalıcı hale gelir ve unutmamız zorlaşır.</a:t>
            </a:r>
          </a:p>
          <a:p>
            <a:endParaRPr lang="tr-TR" dirty="0"/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3" name="Dikdörtgen 2"/>
          <p:cNvSpPr/>
          <p:nvPr/>
        </p:nvSpPr>
        <p:spPr>
          <a:xfrm>
            <a:off x="1626538" y="1412776"/>
            <a:ext cx="5760640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5306816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15228" t="2321" r="15350"/>
          <a:stretch/>
        </p:blipFill>
        <p:spPr bwMode="auto">
          <a:xfrm>
            <a:off x="29884" y="0"/>
            <a:ext cx="9114115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Yuvarlatılmış Dikdörtgen 2"/>
          <p:cNvSpPr/>
          <p:nvPr/>
        </p:nvSpPr>
        <p:spPr>
          <a:xfrm>
            <a:off x="6033470" y="2420888"/>
            <a:ext cx="1274833" cy="770384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Yuvarlatılmış Dikdörtgen 3"/>
          <p:cNvSpPr/>
          <p:nvPr/>
        </p:nvSpPr>
        <p:spPr>
          <a:xfrm>
            <a:off x="4722881" y="3162672"/>
            <a:ext cx="1274833" cy="770384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7308303" y="3933056"/>
            <a:ext cx="1274833" cy="770384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3483804" y="3933056"/>
            <a:ext cx="1274833" cy="770384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2047929" y="404664"/>
            <a:ext cx="6624736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sz="2000" dirty="0" smtClean="0"/>
          </a:p>
          <a:p>
            <a:r>
              <a:rPr lang="tr-TR" sz="2000" dirty="0" smtClean="0"/>
              <a:t>Her 2 üniteye bir </a:t>
            </a:r>
            <a:r>
              <a:rPr lang="tr-TR" sz="2000" dirty="0" err="1" smtClean="0"/>
              <a:t>Mastery</a:t>
            </a:r>
            <a:r>
              <a:rPr lang="tr-TR" sz="2000" dirty="0" smtClean="0"/>
              <a:t> Test adı altında ara sınavlar açılır.</a:t>
            </a:r>
          </a:p>
          <a:p>
            <a:r>
              <a:rPr lang="tr-TR" sz="2000" dirty="0" err="1" smtClean="0"/>
              <a:t>Mastery</a:t>
            </a:r>
            <a:r>
              <a:rPr lang="tr-TR" sz="2000" dirty="0" smtClean="0"/>
              <a:t> Testin açılması için ünitelerin her bir bölümünün en az %80 oranında çalışılmış olması gereklidir.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81630537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88640"/>
            <a:ext cx="4068452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tr-TR" sz="2000" dirty="0" smtClean="0"/>
          </a:p>
          <a:p>
            <a:r>
              <a:rPr lang="tr-TR" sz="2000" dirty="0" err="1" smtClean="0"/>
              <a:t>Mastery</a:t>
            </a:r>
            <a:r>
              <a:rPr lang="tr-TR" sz="2000" dirty="0" smtClean="0"/>
              <a:t> Test sınavından en az 85 puan almak gereklidir.</a:t>
            </a:r>
          </a:p>
          <a:p>
            <a:r>
              <a:rPr lang="tr-TR" sz="2000" dirty="0" smtClean="0"/>
              <a:t>Eğer  not 85’ten  </a:t>
            </a:r>
            <a:r>
              <a:rPr lang="tr-TR" sz="2000" dirty="0"/>
              <a:t>daha düşük olursa 1 hafta sonra sınav yeniden açılacaktır. </a:t>
            </a:r>
            <a:endParaRPr lang="tr-TR" sz="2000" dirty="0" smtClean="0"/>
          </a:p>
          <a:p>
            <a:r>
              <a:rPr lang="tr-TR" sz="2000" dirty="0" smtClean="0"/>
              <a:t>Beceri </a:t>
            </a:r>
            <a:r>
              <a:rPr lang="tr-TR" sz="2000" dirty="0"/>
              <a:t>sınavları </a:t>
            </a:r>
            <a:r>
              <a:rPr lang="tr-TR" sz="2000" dirty="0" smtClean="0"/>
              <a:t> 85 </a:t>
            </a:r>
            <a:r>
              <a:rPr lang="tr-TR" sz="2000" dirty="0"/>
              <a:t>ve üzeriyse +2 puan, </a:t>
            </a:r>
            <a:r>
              <a:rPr lang="tr-TR" sz="2000" dirty="0" smtClean="0"/>
              <a:t>düşükse </a:t>
            </a:r>
            <a:r>
              <a:rPr lang="tr-TR" sz="2000" dirty="0"/>
              <a:t>-2 puan </a:t>
            </a:r>
            <a:endParaRPr lang="tr-TR" sz="2000" dirty="0" smtClean="0"/>
          </a:p>
          <a:p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395805" y="2967906"/>
            <a:ext cx="4068452" cy="3477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tr-TR" sz="2000" dirty="0" smtClean="0"/>
          </a:p>
          <a:p>
            <a:r>
              <a:rPr lang="tr-TR" sz="2000" dirty="0" smtClean="0"/>
              <a:t>Başladığınız </a:t>
            </a:r>
            <a:r>
              <a:rPr lang="tr-TR" sz="2000" dirty="0"/>
              <a:t>günden itibaren </a:t>
            </a:r>
            <a:r>
              <a:rPr lang="tr-TR" sz="2000" b="1" dirty="0"/>
              <a:t>30 değişik gün </a:t>
            </a:r>
            <a:r>
              <a:rPr lang="tr-TR" sz="2000" dirty="0"/>
              <a:t>düzenli çalışma </a:t>
            </a:r>
            <a:r>
              <a:rPr lang="tr-TR" sz="2000" dirty="0" smtClean="0"/>
              <a:t>yapmışsanız sistem  +</a:t>
            </a:r>
            <a:r>
              <a:rPr lang="tr-TR" sz="2000" dirty="0"/>
              <a:t>2 puan </a:t>
            </a:r>
            <a:r>
              <a:rPr lang="tr-TR" sz="2000" dirty="0" smtClean="0"/>
              <a:t>daha veriyor.</a:t>
            </a:r>
          </a:p>
          <a:p>
            <a:endParaRPr lang="tr-TR" sz="2000" dirty="0"/>
          </a:p>
          <a:p>
            <a:r>
              <a:rPr lang="tr-TR" sz="2000" dirty="0" smtClean="0"/>
              <a:t>Eğer </a:t>
            </a:r>
            <a:r>
              <a:rPr lang="tr-TR" sz="2000" b="1" dirty="0" smtClean="0"/>
              <a:t>50 </a:t>
            </a:r>
            <a:r>
              <a:rPr lang="tr-TR" sz="2000" b="1" dirty="0"/>
              <a:t>günden daha fazla </a:t>
            </a:r>
            <a:r>
              <a:rPr lang="tr-TR" sz="2000" dirty="0"/>
              <a:t>günlük çalışma yapmış, sisteme </a:t>
            </a:r>
            <a:r>
              <a:rPr lang="tr-TR" sz="2000" dirty="0" smtClean="0"/>
              <a:t>girmişseniz  </a:t>
            </a:r>
            <a:r>
              <a:rPr lang="tr-TR" sz="2000" dirty="0"/>
              <a:t>+2 puan daha veriyor, sistemi düzenli kullanmayanların +2 puanını yine alıyor</a:t>
            </a:r>
            <a:r>
              <a:rPr lang="tr-TR" sz="2000" dirty="0" smtClean="0"/>
              <a:t>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788024" y="476672"/>
            <a:ext cx="4085869" cy="563231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sz="2000" dirty="0"/>
              <a:t>Her bölümde kısa anlatımlardan sonra sorularla karşılaşılır. Bu sorulara doğru cevap verilmesi son derece önemlidir. </a:t>
            </a:r>
            <a:r>
              <a:rPr lang="tr-TR" sz="2000" dirty="0" smtClean="0"/>
              <a:t>Burada çok </a:t>
            </a:r>
            <a:r>
              <a:rPr lang="tr-TR" sz="2000" dirty="0"/>
              <a:t>dikkatli </a:t>
            </a:r>
            <a:r>
              <a:rPr lang="tr-TR" sz="2000" dirty="0" err="1" smtClean="0"/>
              <a:t>olmalısınız.Eğer</a:t>
            </a:r>
            <a:r>
              <a:rPr lang="tr-TR" sz="2000" dirty="0" smtClean="0"/>
              <a:t> </a:t>
            </a:r>
            <a:r>
              <a:rPr lang="tr-TR" sz="2000" dirty="0"/>
              <a:t>bir nokta tam olarak anlaşılmamışsa tekrar dinlenilip ondan sonra ilerlenmelidir. </a:t>
            </a:r>
          </a:p>
          <a:p>
            <a:endParaRPr lang="tr-TR" sz="2000" dirty="0"/>
          </a:p>
          <a:p>
            <a:r>
              <a:rPr lang="tr-TR" sz="2000" dirty="0"/>
              <a:t>-Cevap vermeden önce soru da tekrar tekrar dinleyebilir. Bu noktada Play/</a:t>
            </a:r>
            <a:r>
              <a:rPr lang="tr-TR" sz="2000" dirty="0" err="1"/>
              <a:t>Pause</a:t>
            </a:r>
            <a:r>
              <a:rPr lang="tr-TR" sz="2000" dirty="0"/>
              <a:t> butonu kullanılabilir. (Play/</a:t>
            </a:r>
            <a:r>
              <a:rPr lang="tr-TR" sz="2000" dirty="0" err="1"/>
              <a:t>Pause</a:t>
            </a:r>
            <a:r>
              <a:rPr lang="tr-TR" sz="2000" dirty="0"/>
              <a:t> butonunu istediği kadar kullanabilir.) </a:t>
            </a:r>
          </a:p>
          <a:p>
            <a:endParaRPr lang="tr-TR" sz="2000" dirty="0"/>
          </a:p>
          <a:p>
            <a:r>
              <a:rPr lang="tr-TR" sz="2000" dirty="0"/>
              <a:t>-Anlama alıştırmalarına alıştırmaların tam olarak yapılması durumunda +2 puan, düşük olması durumunda -2 puan verilir. </a:t>
            </a:r>
          </a:p>
        </p:txBody>
      </p:sp>
    </p:spTree>
    <p:extLst>
      <p:ext uri="{BB962C8B-B14F-4D97-AF65-F5344CB8AC3E}">
        <p14:creationId xmlns:p14="http://schemas.microsoft.com/office/powerpoint/2010/main" val="2740983269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t="2118" r="18708" b="8666"/>
          <a:stretch/>
        </p:blipFill>
        <p:spPr bwMode="auto">
          <a:xfrm>
            <a:off x="0" y="47767"/>
            <a:ext cx="9144000" cy="669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Metin kutusu 22"/>
          <p:cNvSpPr txBox="1"/>
          <p:nvPr/>
        </p:nvSpPr>
        <p:spPr>
          <a:xfrm>
            <a:off x="6759700" y="3933056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Çeviri Tuşu</a:t>
            </a:r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3153734" y="4653136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Altyazı  Tuşu</a:t>
            </a:r>
            <a:endParaRPr lang="tr-TR" dirty="0"/>
          </a:p>
        </p:txBody>
      </p:sp>
      <p:sp>
        <p:nvSpPr>
          <p:cNvPr id="29" name="Oval 28"/>
          <p:cNvSpPr/>
          <p:nvPr/>
        </p:nvSpPr>
        <p:spPr>
          <a:xfrm>
            <a:off x="6084168" y="6193688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Oval 29"/>
          <p:cNvSpPr/>
          <p:nvPr/>
        </p:nvSpPr>
        <p:spPr>
          <a:xfrm>
            <a:off x="6827393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1" name="Düz Ok Bağlayıcısı 30"/>
          <p:cNvCxnSpPr>
            <a:endCxn id="24" idx="2"/>
          </p:cNvCxnSpPr>
          <p:nvPr/>
        </p:nvCxnSpPr>
        <p:spPr>
          <a:xfrm flipH="1" flipV="1">
            <a:off x="3862867" y="5022468"/>
            <a:ext cx="2493613" cy="11712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>
            <a:stCxn id="30" idx="0"/>
          </p:cNvCxnSpPr>
          <p:nvPr/>
        </p:nvCxnSpPr>
        <p:spPr>
          <a:xfrm flipV="1">
            <a:off x="7134428" y="4302389"/>
            <a:ext cx="0" cy="1823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2843808" y="260648"/>
            <a:ext cx="5262150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tr-TR" sz="2000" dirty="0" smtClean="0"/>
          </a:p>
          <a:p>
            <a:pPr lvl="1"/>
            <a:r>
              <a:rPr lang="tr-TR" sz="2000" dirty="0" smtClean="0"/>
              <a:t>Alt yazı ve Çeviri butonlarının mümkün olduğunca kullanılmaması gereklidir.</a:t>
            </a:r>
          </a:p>
          <a:p>
            <a:pPr lvl="1"/>
            <a:endParaRPr lang="tr-TR" sz="2000" dirty="0"/>
          </a:p>
          <a:p>
            <a:pPr lvl="1"/>
            <a:r>
              <a:rPr lang="tr-TR" sz="2000" dirty="0"/>
              <a:t>Alt yazı ve çeviri butonları kullanılması durumunda sistem -1 puan veriyor. </a:t>
            </a:r>
          </a:p>
          <a:p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1466760269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764704"/>
            <a:ext cx="8212037" cy="5632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/>
            <a:endParaRPr lang="tr-TR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r-T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DYNED ÇALIŞIRKEN</a:t>
            </a:r>
          </a:p>
          <a:p>
            <a:pPr algn="ctr"/>
            <a:r>
              <a:rPr lang="tr-T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tr-T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 YAPMAMALIYIM?</a:t>
            </a:r>
          </a:p>
          <a:p>
            <a:pPr algn="ctr"/>
            <a:endParaRPr lang="tr-TR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591490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404664"/>
            <a:ext cx="4176464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tr-TR" sz="2400" dirty="0" smtClean="0"/>
          </a:p>
          <a:p>
            <a:r>
              <a:rPr lang="tr-TR" sz="2400" dirty="0" err="1" smtClean="0"/>
              <a:t>Dyned</a:t>
            </a:r>
            <a:r>
              <a:rPr lang="tr-TR" sz="2400" dirty="0" smtClean="0"/>
              <a:t> </a:t>
            </a:r>
            <a:r>
              <a:rPr lang="tr-TR" sz="2400" dirty="0"/>
              <a:t>çalışırken yapılan en büyük hatalardan bir tanesi çalışma sonlanmadan programın veya çalışılan bölümün </a:t>
            </a:r>
            <a:r>
              <a:rPr lang="tr-TR" sz="2400" dirty="0" smtClean="0"/>
              <a:t>kapatılmasıdır.</a:t>
            </a:r>
          </a:p>
          <a:p>
            <a:endParaRPr lang="tr-TR" sz="2400" dirty="0" smtClean="0"/>
          </a:p>
          <a:p>
            <a:r>
              <a:rPr lang="tr-TR" sz="2400" dirty="0" smtClean="0"/>
              <a:t>Çalışılan bölümün sonuna kadar bitirilmesi gereklidir.</a:t>
            </a:r>
          </a:p>
          <a:p>
            <a:endParaRPr lang="tr-TR" sz="2400" dirty="0"/>
          </a:p>
        </p:txBody>
      </p:sp>
      <p:sp>
        <p:nvSpPr>
          <p:cNvPr id="3" name="Dikdörtgen 2"/>
          <p:cNvSpPr/>
          <p:nvPr/>
        </p:nvSpPr>
        <p:spPr>
          <a:xfrm>
            <a:off x="5076056" y="404664"/>
            <a:ext cx="3600400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En </a:t>
            </a:r>
            <a:r>
              <a:rPr lang="tr-TR" sz="2400" dirty="0"/>
              <a:t>büyük hatalardan diğeri ise MASTERY TEST (BECERİ SINAVI)'</a:t>
            </a:r>
            <a:r>
              <a:rPr lang="tr-TR" sz="2400" dirty="0" err="1"/>
              <a:t>nı</a:t>
            </a:r>
            <a:r>
              <a:rPr lang="tr-TR" sz="2400" dirty="0"/>
              <a:t> yarıda bırakıp </a:t>
            </a:r>
            <a:r>
              <a:rPr lang="tr-TR" sz="2400" dirty="0" err="1"/>
              <a:t>çıkmaktır.Çünkü</a:t>
            </a:r>
            <a:r>
              <a:rPr lang="tr-TR" sz="2400" dirty="0"/>
              <a:t> geçme notunuz 85'dir ve 90nın üzerinde alacağınız bir not hanenize silinmeyecek bir +2 puan oluşturur. </a:t>
            </a:r>
            <a:endParaRPr lang="tr-TR" sz="2400" dirty="0" smtClean="0"/>
          </a:p>
          <a:p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1043608" y="4581128"/>
            <a:ext cx="7056784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tr-TR" sz="2400" dirty="0" smtClean="0"/>
          </a:p>
          <a:p>
            <a:r>
              <a:rPr lang="tr-TR" sz="2400" dirty="0" err="1" smtClean="0"/>
              <a:t>Quizler</a:t>
            </a:r>
            <a:r>
              <a:rPr lang="tr-TR" sz="2400" dirty="0" smtClean="0"/>
              <a:t> </a:t>
            </a:r>
            <a:r>
              <a:rPr lang="tr-TR" sz="2400" dirty="0"/>
              <a:t>ve Anlama Alıştırmalarında ses kaydı ve tekrarı </a:t>
            </a:r>
            <a:r>
              <a:rPr lang="tr-TR" sz="2400" dirty="0" err="1"/>
              <a:t>yapılmayacaktır.Çünkü</a:t>
            </a:r>
            <a:r>
              <a:rPr lang="tr-TR" sz="2400" dirty="0"/>
              <a:t> sorular sürelidir ve biz hakkımızı ses kaydederek boşa harcamamalıyız. </a:t>
            </a:r>
            <a:endParaRPr lang="tr-TR" sz="2400" dirty="0" smtClean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73710879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55576" y="1124744"/>
            <a:ext cx="7848872" cy="517064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YAPTIĞINIZ HİÇBİR ÇALIŞMA SİZ OLDUĞUNUZ OKULDAN AYRILANA KADAR SİLİNMEYECEKTİR.SINIF ATLASANIZ BİLE ,AYNI OKULDA SINIF DEĞİŞTİRSENİZ  ÇALIŞMALARINIZ DURACAKTIR.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O YÜZDEN ÇALIŞMALARINIZA ÖZEN GÖSTERİN.SIK SIK DÜZENLİ ÇALIŞMAYA ÖZEN GÖSTERİN.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DİL ÖĞRENMEK ARTIK HEPİMİZ İÇİN ZORUNLU BİR DURUMDUR.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DYNED BU NOKTADA SİZİ DESTEKLEYEN ,BİREYSEL VE ÖZEL BİR ÖĞRETMEN GİBİDİR.</a:t>
            </a:r>
          </a:p>
          <a:p>
            <a:endParaRPr lang="tr-TR" sz="2000" b="1" dirty="0"/>
          </a:p>
          <a:p>
            <a:r>
              <a:rPr lang="tr-TR" sz="2400" b="1" dirty="0" smtClean="0">
                <a:solidFill>
                  <a:srgbClr val="FF0000"/>
                </a:solidFill>
              </a:rPr>
              <a:t>OSMANİYE İL MİLLİ EĞİTİM MÜDÜRLÜĞÜ DYNED KOORDİNATÖRLÜĞÜ OLARAK  ÇALIŞMALARINIZDA BAŞARILAR DİLERİZ.</a:t>
            </a:r>
          </a:p>
          <a:p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8010"/>
      </p:ext>
    </p:extLst>
  </p:cSld>
  <p:clrMapOvr>
    <a:masterClrMapping/>
  </p:clrMapOvr>
  <p:transition advClick="0" advTm="15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9" b="11316"/>
          <a:stretch/>
        </p:blipFill>
        <p:spPr bwMode="auto">
          <a:xfrm>
            <a:off x="-2913" y="287288"/>
            <a:ext cx="9163503" cy="656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31840" y="116632"/>
            <a:ext cx="5328592" cy="20313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Açılan sayfada  SELECT YOUR RECORDS SERVER kısmından TURKEY (Sadece Resmi Okullar) kısmını seçelim. </a:t>
            </a:r>
          </a:p>
          <a:p>
            <a:endParaRPr lang="tr-TR" dirty="0" smtClean="0"/>
          </a:p>
          <a:p>
            <a:r>
              <a:rPr lang="tr-TR" dirty="0" smtClean="0"/>
              <a:t>DOWLOAD FOR WINDOWS  seçeneğine tıklayalım.</a:t>
            </a:r>
          </a:p>
          <a:p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915816" y="2924944"/>
            <a:ext cx="180020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5796136" y="2926401"/>
            <a:ext cx="180020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/>
          <p:cNvCxnSpPr/>
          <p:nvPr/>
        </p:nvCxnSpPr>
        <p:spPr>
          <a:xfrm flipH="1">
            <a:off x="3815916" y="2016253"/>
            <a:ext cx="612068" cy="7646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6264188" y="2016252"/>
            <a:ext cx="324036" cy="91014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Yuvarlatılmış Dikdörtgen 14"/>
          <p:cNvSpPr/>
          <p:nvPr/>
        </p:nvSpPr>
        <p:spPr>
          <a:xfrm>
            <a:off x="2946438" y="6093296"/>
            <a:ext cx="1913593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079796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1" b="4988"/>
          <a:stretch/>
        </p:blipFill>
        <p:spPr bwMode="auto">
          <a:xfrm>
            <a:off x="107504" y="116632"/>
            <a:ext cx="892899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07504" y="5445224"/>
            <a:ext cx="144016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051720" y="5298728"/>
            <a:ext cx="5627785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STUDENT.EXE  isimli bir uygulama inecek. </a:t>
            </a:r>
          </a:p>
          <a:p>
            <a:r>
              <a:rPr lang="tr-TR" dirty="0" smtClean="0"/>
              <a:t>Buna çift tıklayın ve uygula basamaklarını kabul ederek uygulamayı kurun.</a:t>
            </a:r>
            <a:endParaRPr lang="tr-TR" dirty="0"/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1115617" y="5638950"/>
            <a:ext cx="936103" cy="12144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39863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2" r="94158" b="23225"/>
          <a:stretch/>
        </p:blipFill>
        <p:spPr bwMode="auto">
          <a:xfrm>
            <a:off x="323528" y="1485900"/>
            <a:ext cx="3635896" cy="4044399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312068" y="1772816"/>
            <a:ext cx="3635896" cy="33821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3947964" y="2614287"/>
            <a:ext cx="4608512" cy="17543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Masaüstünüzde mavi renkli bir STUDENT </a:t>
            </a:r>
            <a:r>
              <a:rPr lang="tr-TR" dirty="0" err="1" smtClean="0"/>
              <a:t>kısayolu</a:t>
            </a:r>
            <a:r>
              <a:rPr lang="tr-TR" dirty="0" smtClean="0"/>
              <a:t> oluşacak.</a:t>
            </a:r>
          </a:p>
          <a:p>
            <a:endParaRPr lang="tr-TR" dirty="0" smtClean="0"/>
          </a:p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öğrenci girişi için oluşan </a:t>
            </a:r>
            <a:r>
              <a:rPr lang="tr-TR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kısayoldur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tr-T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2771800" y="4368613"/>
            <a:ext cx="2664296" cy="5725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392992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07504" y="598596"/>
            <a:ext cx="8856984" cy="572464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tr-TR" b="1" dirty="0" smtClean="0">
              <a:latin typeface="Bookman Old Style" pitchFamily="18" charset="0"/>
              <a:cs typeface="Aharoni" pitchFamily="2" charset="-79"/>
            </a:endParaRPr>
          </a:p>
          <a:p>
            <a:r>
              <a:rPr lang="tr-TR" sz="5400" b="1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                 </a:t>
            </a:r>
          </a:p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DYNED STUDENT UYGULAMASININ ÇALIŞMASI İÇİN BİLGİSAYARIMIZDA </a:t>
            </a:r>
            <a:r>
              <a:rPr lang="tr-TR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QUICK TIME</a:t>
            </a:r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PROGRAMI KURULU   OLMALI.</a:t>
            </a:r>
          </a:p>
          <a:p>
            <a:pPr algn="just"/>
            <a:endParaRPr lang="tr-T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tr-TR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Quick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Time ‘ı  Google’dan istediğiniz yerden indirebilirsiniz. </a:t>
            </a:r>
          </a:p>
          <a:p>
            <a:pPr algn="just"/>
            <a:endParaRPr lang="tr-T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8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Cep telefonunda ve tablette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kullanımlarda buna ihtiyaç yoktur.</a:t>
            </a: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848481" y="620688"/>
            <a:ext cx="5094664" cy="120032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sz="7200" b="1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ÖNEMLİ!!!</a:t>
            </a:r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val="1620031750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5" t="6510" r="25769" b="16927"/>
          <a:stretch/>
        </p:blipFill>
        <p:spPr bwMode="auto">
          <a:xfrm>
            <a:off x="1475656" y="2221898"/>
            <a:ext cx="6177558" cy="462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0" y="188640"/>
            <a:ext cx="9165382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ETKİLEŞİMLİ TAHTA VEYA BİLGİSAYARDA GİRİŞ YAPTIĞINIZDA BU EKRANI GÖRECEKSİNİZ. SİZE VERİLEN MAİL VE ŞİFRE İLE SİSTEME GİRİŞ YAPINIZ.</a:t>
            </a:r>
          </a:p>
          <a:p>
            <a:endParaRPr lang="tr-TR" sz="2400" dirty="0"/>
          </a:p>
          <a:p>
            <a:r>
              <a:rPr lang="tr-TR" sz="2400" dirty="0" smtClean="0"/>
              <a:t>MUTLAKA ALTTA TURKEY YAZIYOR OLMALI.EĞER FARKLI BİR ÜLKE ADI VARSA GİRİŞ YAPAMAZSINIZ.ÖĞRETMENİNİZE BAŞVURUNUZ.</a:t>
            </a:r>
          </a:p>
          <a:p>
            <a:endParaRPr lang="tr-TR" sz="2400" dirty="0"/>
          </a:p>
          <a:p>
            <a:r>
              <a:rPr lang="tr-TR" sz="2400" dirty="0" smtClean="0"/>
              <a:t>İLK GİRİŞTE ÇEVRİMDIŞI ÇALIŞMAMALISINIZ. 2 ADET TEST ÇÖZECEKSİNİZ.TESTTEN SONRA ÇEVRİMDIŞI ÇALIŞABİLİRSİNİZ.</a:t>
            </a:r>
          </a:p>
        </p:txBody>
      </p:sp>
    </p:spTree>
    <p:extLst>
      <p:ext uri="{BB962C8B-B14F-4D97-AF65-F5344CB8AC3E}">
        <p14:creationId xmlns:p14="http://schemas.microsoft.com/office/powerpoint/2010/main" val="4052751972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95536" y="951806"/>
            <a:ext cx="8460432" cy="45858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3200" b="1" u="sng" dirty="0" smtClean="0">
                <a:solidFill>
                  <a:srgbClr val="FF0000"/>
                </a:solidFill>
              </a:rPr>
              <a:t>NASIL  ÇEVRİMDIŞI  ÇALIŞILIR?</a:t>
            </a:r>
          </a:p>
          <a:p>
            <a:endParaRPr lang="tr-TR" sz="3200" dirty="0"/>
          </a:p>
          <a:p>
            <a:r>
              <a:rPr lang="tr-TR" sz="3200" dirty="0" smtClean="0"/>
              <a:t>ÇEVRİMDIŞI ÇALIŞ KUTUSUNU İŞARETLEYİN.</a:t>
            </a:r>
          </a:p>
          <a:p>
            <a:endParaRPr lang="tr-TR" sz="3200" dirty="0"/>
          </a:p>
          <a:p>
            <a:r>
              <a:rPr lang="tr-TR" sz="3200" dirty="0" smtClean="0"/>
              <a:t>ÇALIŞMANIZ BİTTİKTEN SONRA 14 GÜN İÇİNDE</a:t>
            </a:r>
          </a:p>
          <a:p>
            <a:r>
              <a:rPr lang="tr-TR" sz="3200" dirty="0" smtClean="0"/>
              <a:t>ÇALIŞTIĞINIZ YERDEN 1-2 DK İNTERNETE BAĞLANMANIZ ÇALIŞMANIN SİSTEME AKTARILMASI İÇİN YETERLİDİR.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2585784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285025" y="1484784"/>
            <a:ext cx="39001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ANDROİDDE </a:t>
            </a:r>
          </a:p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DYNED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139952" y="3861048"/>
            <a:ext cx="468052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GOOGLE PLAY STORE ‘A </a:t>
            </a:r>
          </a:p>
          <a:p>
            <a:r>
              <a:rPr lang="tr-TR" sz="2800" b="1" dirty="0" smtClean="0">
                <a:latin typeface="Comic Sans MS" pitchFamily="66" charset="0"/>
              </a:rPr>
              <a:t>DYNED YAZILIR. </a:t>
            </a:r>
          </a:p>
          <a:p>
            <a:r>
              <a:rPr lang="tr-TR" sz="2800" b="1" dirty="0" smtClean="0">
                <a:latin typeface="Comic Sans MS" pitchFamily="66" charset="0"/>
              </a:rPr>
              <a:t>VE UYGULAMA İNDİRİLİR.</a:t>
            </a:r>
            <a:endParaRPr lang="tr-TR" sz="2800" b="1" dirty="0">
              <a:latin typeface="Comic Sans MS" pitchFamily="66" charset="0"/>
            </a:endParaRPr>
          </a:p>
        </p:txBody>
      </p:sp>
      <p:pic>
        <p:nvPicPr>
          <p:cNvPr id="3" name="Picture 2" descr="CEP TELEFONU ile ilgili gÃ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r="24584"/>
          <a:stretch/>
        </p:blipFill>
        <p:spPr bwMode="auto">
          <a:xfrm>
            <a:off x="467544" y="332656"/>
            <a:ext cx="314498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ndart\Downloads\Screenshot_2018-01-01-14-50-52.jpg"/>
          <p:cNvPicPr>
            <a:picLocks noChangeAspect="1" noChangeArrowheads="1"/>
          </p:cNvPicPr>
          <p:nvPr/>
        </p:nvPicPr>
        <p:blipFill rotWithShape="1">
          <a:blip r:embed="rId3" cstate="print"/>
          <a:srcRect t="3370"/>
          <a:stretch/>
        </p:blipFill>
        <p:spPr bwMode="auto">
          <a:xfrm>
            <a:off x="755576" y="657149"/>
            <a:ext cx="2592287" cy="4932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25776875"/>
      </p:ext>
    </p:extLst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1072</Words>
  <Application>Microsoft Office PowerPoint</Application>
  <PresentationFormat>Ekran Gösterisi (4:3)</PresentationFormat>
  <Paragraphs>178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  DYNED NASIL İNDİRİLİR?  NASIL KULLANILIR?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+  ,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EsraYUCEER</dc:creator>
  <cp:lastModifiedBy>Dell</cp:lastModifiedBy>
  <cp:revision>42</cp:revision>
  <dcterms:created xsi:type="dcterms:W3CDTF">2018-09-11T11:45:40Z</dcterms:created>
  <dcterms:modified xsi:type="dcterms:W3CDTF">2019-12-31T05:46:46Z</dcterms:modified>
</cp:coreProperties>
</file>